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42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44.xml" ContentType="application/vnd.openxmlformats-officedocument.presentationml.slide+xml"/>
  <Override PartName="/ppt/slides/slide1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3.xml" ContentType="application/vnd.openxmlformats-officedocument.presentationml.slide+xml"/>
  <Override PartName="/ppt/slides/slide2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51" r:id="rId3"/>
    <p:sldId id="352" r:id="rId4"/>
    <p:sldId id="380" r:id="rId5"/>
    <p:sldId id="353" r:id="rId6"/>
    <p:sldId id="354" r:id="rId7"/>
    <p:sldId id="355" r:id="rId8"/>
    <p:sldId id="356" r:id="rId9"/>
    <p:sldId id="357" r:id="rId10"/>
    <p:sldId id="358" r:id="rId11"/>
    <p:sldId id="359" r:id="rId12"/>
    <p:sldId id="381" r:id="rId13"/>
    <p:sldId id="391" r:id="rId14"/>
    <p:sldId id="387" r:id="rId15"/>
    <p:sldId id="388" r:id="rId16"/>
    <p:sldId id="389" r:id="rId17"/>
    <p:sldId id="382" r:id="rId18"/>
    <p:sldId id="384" r:id="rId19"/>
    <p:sldId id="398" r:id="rId20"/>
    <p:sldId id="386" r:id="rId21"/>
    <p:sldId id="390" r:id="rId22"/>
    <p:sldId id="383" r:id="rId23"/>
    <p:sldId id="385" r:id="rId24"/>
    <p:sldId id="360" r:id="rId25"/>
    <p:sldId id="361" r:id="rId26"/>
    <p:sldId id="362" r:id="rId27"/>
    <p:sldId id="363" r:id="rId28"/>
    <p:sldId id="364" r:id="rId29"/>
    <p:sldId id="365" r:id="rId30"/>
    <p:sldId id="395" r:id="rId31"/>
    <p:sldId id="290" r:id="rId32"/>
    <p:sldId id="396" r:id="rId33"/>
    <p:sldId id="330" r:id="rId34"/>
    <p:sldId id="397" r:id="rId35"/>
    <p:sldId id="331" r:id="rId36"/>
    <p:sldId id="332" r:id="rId37"/>
    <p:sldId id="334" r:id="rId38"/>
    <p:sldId id="335" r:id="rId39"/>
    <p:sldId id="333" r:id="rId40"/>
    <p:sldId id="336" r:id="rId41"/>
    <p:sldId id="292" r:id="rId42"/>
    <p:sldId id="337" r:id="rId43"/>
    <p:sldId id="339" r:id="rId44"/>
    <p:sldId id="393" r:id="rId45"/>
    <p:sldId id="392" r:id="rId46"/>
    <p:sldId id="341" r:id="rId47"/>
    <p:sldId id="346" r:id="rId48"/>
    <p:sldId id="394" r:id="rId49"/>
    <p:sldId id="399" r:id="rId50"/>
    <p:sldId id="400" r:id="rId51"/>
    <p:sldId id="401" r:id="rId52"/>
    <p:sldId id="402" r:id="rId53"/>
    <p:sldId id="403" r:id="rId5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EEA1BF2-CBA4-4E7F-AC57-5E4B50C9DA5B}">
          <p14:sldIdLst>
            <p14:sldId id="256"/>
            <p14:sldId id="351"/>
            <p14:sldId id="352"/>
            <p14:sldId id="380"/>
            <p14:sldId id="353"/>
            <p14:sldId id="354"/>
            <p14:sldId id="355"/>
            <p14:sldId id="356"/>
            <p14:sldId id="357"/>
            <p14:sldId id="358"/>
            <p14:sldId id="359"/>
            <p14:sldId id="381"/>
            <p14:sldId id="391"/>
            <p14:sldId id="387"/>
            <p14:sldId id="388"/>
            <p14:sldId id="389"/>
            <p14:sldId id="382"/>
            <p14:sldId id="384"/>
            <p14:sldId id="398"/>
            <p14:sldId id="386"/>
            <p14:sldId id="390"/>
            <p14:sldId id="383"/>
            <p14:sldId id="385"/>
            <p14:sldId id="360"/>
            <p14:sldId id="361"/>
            <p14:sldId id="362"/>
            <p14:sldId id="363"/>
            <p14:sldId id="364"/>
            <p14:sldId id="365"/>
            <p14:sldId id="395"/>
            <p14:sldId id="290"/>
            <p14:sldId id="396"/>
            <p14:sldId id="330"/>
            <p14:sldId id="397"/>
            <p14:sldId id="331"/>
            <p14:sldId id="332"/>
            <p14:sldId id="334"/>
            <p14:sldId id="335"/>
            <p14:sldId id="333"/>
            <p14:sldId id="336"/>
            <p14:sldId id="292"/>
            <p14:sldId id="337"/>
            <p14:sldId id="339"/>
            <p14:sldId id="393"/>
            <p14:sldId id="392"/>
            <p14:sldId id="341"/>
            <p14:sldId id="346"/>
            <p14:sldId id="394"/>
            <p14:sldId id="399"/>
            <p14:sldId id="400"/>
            <p14:sldId id="401"/>
            <p14:sldId id="402"/>
            <p14:sldId id="403"/>
          </p14:sldIdLst>
        </p14:section>
        <p14:section name="Untitled Section" id="{A00E7715-A989-44B7-9DDB-AF630DABE784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59" autoAdjust="0"/>
  </p:normalViewPr>
  <p:slideViewPr>
    <p:cSldViewPr>
      <p:cViewPr>
        <p:scale>
          <a:sx n="100" d="100"/>
          <a:sy n="100" d="100"/>
        </p:scale>
        <p:origin x="-946" y="-11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customXml" Target="../customXml/item3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customXml" Target="../customXml/item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9051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60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7943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8966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7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558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1871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441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48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591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64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10553-19E5-4466-957D-33438D804262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E7065-02FE-46E8-AA24-171EDB758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3612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onardoaraujosantos.gitbook.io/artificial-inteligence/machine_learning/deep_learning/object_localization_and_detection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youtube.com/watch?v=XdsmlBGOK-k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youtube.com/watch?v=XdsmlBGOK-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ww.youtube.com/watch?v=XdsmlBGOK-k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youtube.com/watch?v=RTlwl2bv0T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Ao84c1hQX8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arxiv.org/pdf/1311.2524.pdf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towardsdatascience.com/r-cnn-fast-r-cnn-faster-r-cnn-yolo-object-detection-algorithms-36d53571365e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towardsdatascience.com/r-cnn-fast-r-cnn-faster-r-cnn-yolo-object-detection-algorithms-36d53571365e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towardsdatascience.com/r-cnn-fast-r-cnn-faster-r-cnn-yolo-object-detection-algorithms-36d53571365e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towardsdatascience.com/r-cnn-fast-r-cnn-faster-r-cnn-yolo-object-detection-algorithms-36d53571365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understanding-region-of-interest-part-1-roi-pooling-e4f5dd65bb44" TargetMode="External"/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understanding-region-of-interest-part-2-roi-align-and-roi-warp-f795196fc193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hyperlink" Target="https://jonathan-hui.medium.com/map-mean-average-precision-for-object-detection-45c121a31173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hyperlink" Target="https://jonathan-hui.medium.com/map-mean-average-precision-for-object-detection-45c121a31173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hyperlink" Target="https://jonathan-hui.medium.com/map-mean-average-precision-for-object-detection-45c121a31173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hyperlink" Target="https://jonathan-hui.medium.com/map-mean-average-precision-for-object-detection-45c121a31173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810.05732.pdf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news.developer.nvidia.com/3d-real-time-video-hair-coloration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beyondminds.ai/a-simple-guide-to-semantic-segmentation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onardoaraujosantos.gitbook.io/artificial-inteligence/machine_learning/deep_learning/object_localization_and_detection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Computer Vision and Deep Learning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Lecture 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527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Object localization</a:t>
            </a:r>
            <a:endParaRPr lang="en-GB" dirty="0"/>
          </a:p>
        </p:txBody>
      </p:sp>
      <p:pic>
        <p:nvPicPr>
          <p:cNvPr id="33794" name="Picture 2" descr="https://gblobscdn.gitbook.com/assets%2F-LvMRntv-nKvtl7WOpCz%2F-LvMRp9FltcwEeVxPYFs%2F-LvMRqhQOGHwE0Sjd29J%2FLocalizationRegression2.png?alt=m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76" y="1818504"/>
            <a:ext cx="8956688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064" y="6552616"/>
            <a:ext cx="92945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/>
              <a:t>Image source: </a:t>
            </a:r>
            <a:r>
              <a:rPr lang="en-GB" sz="1200" dirty="0" smtClean="0">
                <a:hlinkClick r:id="rId3"/>
              </a:rPr>
              <a:t>https://leonardoaraujosantos.gitbook.io/artificial-inteligence/machine_learning/deep_learning/object_localization_and_detection</a:t>
            </a:r>
            <a:r>
              <a:rPr lang="en-GB" sz="1200" dirty="0" smtClean="0"/>
              <a:t> </a:t>
            </a:r>
            <a:endParaRPr lang="en-GB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7236296" y="836712"/>
            <a:ext cx="1633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rgbClr val="C00000"/>
                </a:solidFill>
              </a:rPr>
              <a:t>C class scores</a:t>
            </a:r>
          </a:p>
          <a:p>
            <a:r>
              <a:rPr lang="en-GB" b="1" dirty="0" err="1" smtClean="0">
                <a:solidFill>
                  <a:srgbClr val="C00000"/>
                </a:solidFill>
              </a:rPr>
              <a:t>Softmax</a:t>
            </a:r>
            <a:r>
              <a:rPr lang="en-GB" b="1" dirty="0" smtClean="0">
                <a:solidFill>
                  <a:srgbClr val="C00000"/>
                </a:solidFill>
              </a:rPr>
              <a:t> loss </a:t>
            </a:r>
            <a:r>
              <a:rPr lang="en-GB" b="1" dirty="0" err="1" smtClean="0">
                <a:solidFill>
                  <a:srgbClr val="C00000"/>
                </a:solidFill>
              </a:rPr>
              <a:t>L</a:t>
            </a:r>
            <a:r>
              <a:rPr lang="en-GB" b="1" baseline="-25000" dirty="0" err="1" smtClean="0">
                <a:solidFill>
                  <a:srgbClr val="C00000"/>
                </a:solidFill>
              </a:rPr>
              <a:t>s</a:t>
            </a:r>
            <a:endParaRPr lang="en-GB" b="1" baseline="-25000" dirty="0">
              <a:solidFill>
                <a:srgbClr val="C00000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7812360" y="1628800"/>
            <a:ext cx="0" cy="65862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292080" y="5629286"/>
            <a:ext cx="21824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rgbClr val="C00000"/>
                </a:solidFill>
              </a:rPr>
              <a:t>BBOX coordinates</a:t>
            </a:r>
          </a:p>
          <a:p>
            <a:r>
              <a:rPr lang="en-GB" b="1" dirty="0" smtClean="0">
                <a:solidFill>
                  <a:srgbClr val="C00000"/>
                </a:solidFill>
              </a:rPr>
              <a:t>4 outputs (x, y, w , h)</a:t>
            </a:r>
            <a:endParaRPr lang="en-GB" b="1" dirty="0">
              <a:solidFill>
                <a:srgbClr val="C00000"/>
              </a:solidFill>
            </a:endParaRPr>
          </a:p>
          <a:p>
            <a:r>
              <a:rPr lang="en-GB" b="1" dirty="0" smtClean="0">
                <a:solidFill>
                  <a:srgbClr val="C00000"/>
                </a:solidFill>
              </a:rPr>
              <a:t>L2 loss L</a:t>
            </a:r>
            <a:r>
              <a:rPr lang="en-GB" b="1" baseline="-25000" dirty="0">
                <a:solidFill>
                  <a:srgbClr val="C00000"/>
                </a:solidFill>
              </a:rPr>
              <a:t>2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7236296" y="4797152"/>
            <a:ext cx="504056" cy="10081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0561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Object detection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Determine the </a:t>
            </a:r>
            <a:r>
              <a:rPr lang="en-GB" b="1" dirty="0" smtClean="0"/>
              <a:t>class (label) </a:t>
            </a:r>
            <a:r>
              <a:rPr lang="en-GB" dirty="0" smtClean="0"/>
              <a:t>and the </a:t>
            </a:r>
            <a:r>
              <a:rPr lang="en-GB" b="1" dirty="0" smtClean="0"/>
              <a:t>position </a:t>
            </a:r>
            <a:r>
              <a:rPr lang="en-GB" dirty="0" smtClean="0"/>
              <a:t>of EACH object in the input image</a:t>
            </a:r>
          </a:p>
          <a:p>
            <a:r>
              <a:rPr lang="en-GB" dirty="0" smtClean="0"/>
              <a:t>We can’t use the same approach as for localization</a:t>
            </a:r>
          </a:p>
          <a:p>
            <a:pPr lvl="1"/>
            <a:r>
              <a:rPr lang="en-GB" dirty="0" smtClean="0"/>
              <a:t>Each image would require a different number of outputs</a:t>
            </a:r>
          </a:p>
          <a:p>
            <a:r>
              <a:rPr lang="en-GB" dirty="0" smtClean="0"/>
              <a:t>Sliding window approach?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5297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Object detection without proposals</a:t>
            </a:r>
            <a:endParaRPr lang="en-GB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25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836712"/>
            <a:ext cx="4495800" cy="438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5281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Convolutional implementation of sliding windows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179512" y="6309320"/>
            <a:ext cx="65527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>
                <a:hlinkClick r:id="rId2"/>
              </a:rPr>
              <a:t>https://</a:t>
            </a:r>
            <a:r>
              <a:rPr lang="en-GB" sz="800" dirty="0" smtClean="0">
                <a:hlinkClick r:id="rId2"/>
              </a:rPr>
              <a:t>www.youtube.com/watch?v=XdsmlBGOK-k</a:t>
            </a:r>
            <a:endParaRPr lang="en-GB" sz="800" dirty="0" smtClean="0"/>
          </a:p>
          <a:p>
            <a:r>
              <a:rPr lang="en-GB" sz="800" dirty="0" smtClean="0"/>
              <a:t>Example credit Andrew Ng</a:t>
            </a:r>
            <a:endParaRPr lang="en-GB" sz="800" dirty="0"/>
          </a:p>
        </p:txBody>
      </p:sp>
      <p:pic>
        <p:nvPicPr>
          <p:cNvPr id="5122" name="Picture 2" descr="Convolutional Neural Network Examp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3" y="1916832"/>
            <a:ext cx="8353425" cy="221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95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Convolutional implementation of sliding windows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179512" y="6309320"/>
            <a:ext cx="65527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>
                <a:hlinkClick r:id="rId2"/>
              </a:rPr>
              <a:t>https://</a:t>
            </a:r>
            <a:r>
              <a:rPr lang="en-GB" sz="800" dirty="0" smtClean="0">
                <a:hlinkClick r:id="rId2"/>
              </a:rPr>
              <a:t>www.youtube.com/watch?v=XdsmlBGOK-k</a:t>
            </a:r>
            <a:endParaRPr lang="en-GB" sz="800" dirty="0" smtClean="0"/>
          </a:p>
          <a:p>
            <a:r>
              <a:rPr lang="en-GB" sz="800" dirty="0" smtClean="0"/>
              <a:t>Example credit Andrew Ng</a:t>
            </a:r>
            <a:endParaRPr lang="en-GB" sz="800" dirty="0"/>
          </a:p>
        </p:txBody>
      </p:sp>
      <p:pic>
        <p:nvPicPr>
          <p:cNvPr id="9218" name="Picture 2" descr="How to turn Fully connected layers into Convolutional layers exampl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599726"/>
            <a:ext cx="7684517" cy="1527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ow to turn Fully connected layers into Convolutional layers example 3, sliding wind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645024"/>
            <a:ext cx="7784232" cy="193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633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Convolutional implementation of sliding windows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179512" y="6309320"/>
            <a:ext cx="65527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>
                <a:hlinkClick r:id="rId2"/>
              </a:rPr>
              <a:t>https://</a:t>
            </a:r>
            <a:r>
              <a:rPr lang="en-GB" sz="800" dirty="0" smtClean="0">
                <a:hlinkClick r:id="rId2"/>
              </a:rPr>
              <a:t>www.youtube.com/watch?v=XdsmlBGOK-k</a:t>
            </a:r>
            <a:endParaRPr lang="en-GB" sz="800" dirty="0" smtClean="0"/>
          </a:p>
          <a:p>
            <a:r>
              <a:rPr lang="en-GB" sz="800" dirty="0" smtClean="0"/>
              <a:t>Example credit Andrew Ng</a:t>
            </a:r>
            <a:endParaRPr lang="en-GB" sz="800" dirty="0"/>
          </a:p>
        </p:txBody>
      </p:sp>
      <p:pic>
        <p:nvPicPr>
          <p:cNvPr id="10244" name="Picture 4" descr="How to turn Fully connected layers into Convolutional layers - A bigger examp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451368"/>
            <a:ext cx="8236315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975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3760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GB" dirty="0" smtClean="0"/>
              <a:t>YOLO</a:t>
            </a:r>
            <a:br>
              <a:rPr lang="en-GB" dirty="0" smtClean="0"/>
            </a:br>
            <a:r>
              <a:rPr lang="en-GB" sz="2700" dirty="0" smtClean="0"/>
              <a:t>You only look once</a:t>
            </a:r>
            <a:endParaRPr lang="en-GB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844824"/>
            <a:ext cx="8229600" cy="3877891"/>
          </a:xfrm>
        </p:spPr>
        <p:txBody>
          <a:bodyPr/>
          <a:lstStyle/>
          <a:p>
            <a:r>
              <a:rPr lang="en-GB" dirty="0" smtClean="0"/>
              <a:t>Detection is modelled as a regression problem</a:t>
            </a:r>
          </a:p>
          <a:p>
            <a:pPr lvl="1"/>
            <a:r>
              <a:rPr lang="en-GB" dirty="0" smtClean="0"/>
              <a:t>image is divided into </a:t>
            </a:r>
            <a:r>
              <a:rPr lang="en-GB" dirty="0"/>
              <a:t>an S × S grid </a:t>
            </a:r>
            <a:endParaRPr lang="en-GB" dirty="0" smtClean="0"/>
          </a:p>
          <a:p>
            <a:pPr lvl="1"/>
            <a:r>
              <a:rPr lang="en-GB" dirty="0" smtClean="0"/>
              <a:t> </a:t>
            </a:r>
            <a:r>
              <a:rPr lang="en-GB" dirty="0"/>
              <a:t>for each grid cell </a:t>
            </a:r>
            <a:r>
              <a:rPr lang="en-GB" dirty="0" smtClean="0"/>
              <a:t>predict:</a:t>
            </a:r>
          </a:p>
          <a:p>
            <a:pPr lvl="2"/>
            <a:r>
              <a:rPr lang="en-GB" dirty="0" smtClean="0"/>
              <a:t>B </a:t>
            </a:r>
            <a:r>
              <a:rPr lang="en-GB" dirty="0"/>
              <a:t>bounding </a:t>
            </a:r>
            <a:r>
              <a:rPr lang="en-GB" dirty="0" smtClean="0"/>
              <a:t>boxes</a:t>
            </a:r>
          </a:p>
          <a:p>
            <a:pPr lvl="2"/>
            <a:r>
              <a:rPr lang="en-GB" dirty="0" smtClean="0"/>
              <a:t>confidence </a:t>
            </a:r>
            <a:r>
              <a:rPr lang="en-GB" dirty="0"/>
              <a:t>for those boxes</a:t>
            </a:r>
            <a:r>
              <a:rPr lang="en-GB" dirty="0" smtClean="0"/>
              <a:t>,</a:t>
            </a:r>
          </a:p>
          <a:p>
            <a:pPr lvl="2"/>
            <a:r>
              <a:rPr lang="en-GB" dirty="0" smtClean="0"/>
              <a:t>C </a:t>
            </a:r>
            <a:r>
              <a:rPr lang="en-GB" dirty="0"/>
              <a:t>class </a:t>
            </a:r>
            <a:r>
              <a:rPr lang="en-GB" dirty="0" err="1" smtClean="0"/>
              <a:t>probas</a:t>
            </a: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972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sz="4000" dirty="0">
                <a:solidFill>
                  <a:prstClr val="black"/>
                </a:solidFill>
              </a:rPr>
              <a:t>YOLO</a:t>
            </a:r>
            <a:br>
              <a:rPr lang="en-GB" sz="4000" dirty="0">
                <a:solidFill>
                  <a:prstClr val="black"/>
                </a:solidFill>
              </a:rPr>
            </a:br>
            <a:r>
              <a:rPr lang="en-GB" sz="2000" dirty="0" smtClean="0">
                <a:solidFill>
                  <a:prstClr val="black"/>
                </a:solidFill>
              </a:rPr>
              <a:t>Anchor boxes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Allows the object detector to specialize better (detect “thinner” or “wider” objects)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251520" y="6484694"/>
            <a:ext cx="23022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hlinkClick r:id="rId2"/>
              </a:rPr>
              <a:t>https://</a:t>
            </a:r>
            <a:r>
              <a:rPr lang="en-GB" sz="800" dirty="0" smtClean="0">
                <a:hlinkClick r:id="rId2"/>
              </a:rPr>
              <a:t>www.youtube.com/watch?v=RTlwl2bv0Tg</a:t>
            </a:r>
            <a:r>
              <a:rPr lang="en-GB" sz="800" dirty="0" smtClean="0"/>
              <a:t> </a:t>
            </a:r>
            <a:endParaRPr lang="en-GB" sz="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708920"/>
            <a:ext cx="3600400" cy="3592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576010"/>
            <a:ext cx="3826198" cy="1858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586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932" y="1484784"/>
            <a:ext cx="7213600" cy="347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467544" y="5305480"/>
            <a:ext cx="76328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For evaluating YOLO on PASCAL VOC, we use S = 7, B = 2. PASCAL VOC has 20 labelled classes so C = 20. Our final prediction is a 7 × 7 × 30 tensor</a:t>
            </a:r>
          </a:p>
        </p:txBody>
      </p:sp>
    </p:spTree>
    <p:extLst>
      <p:ext uri="{BB962C8B-B14F-4D97-AF65-F5344CB8AC3E}">
        <p14:creationId xmlns:p14="http://schemas.microsoft.com/office/powerpoint/2010/main" val="390142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pPr algn="l"/>
            <a:r>
              <a:rPr lang="en-GB" dirty="0" smtClean="0"/>
              <a:t>Semantic segmentation metrics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/>
          <a:lstStyle/>
          <a:p>
            <a:pPr marL="0" indent="0">
              <a:buNone/>
            </a:pPr>
            <a:r>
              <a:rPr lang="en-GB" b="1" dirty="0" smtClean="0"/>
              <a:t>Pixel accuracy</a:t>
            </a:r>
          </a:p>
          <a:p>
            <a:pPr marL="914400" lvl="1" indent="-514350">
              <a:buFont typeface="Arial" pitchFamily="34" charset="0"/>
              <a:buChar char="•"/>
            </a:pPr>
            <a:r>
              <a:rPr lang="en-GB" dirty="0" smtClean="0"/>
              <a:t>Number of pixels classified correctly by the network</a:t>
            </a:r>
          </a:p>
        </p:txBody>
      </p:sp>
      <p:pic>
        <p:nvPicPr>
          <p:cNvPr id="27650" name="Picture 2" descr="Image for po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73016"/>
            <a:ext cx="5173825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3568" y="6093296"/>
            <a:ext cx="759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Image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275856" y="6093296"/>
            <a:ext cx="1424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Ground truth</a:t>
            </a:r>
            <a:endParaRPr lang="en-GB" dirty="0"/>
          </a:p>
        </p:txBody>
      </p:sp>
      <p:pic>
        <p:nvPicPr>
          <p:cNvPr id="27652" name="Picture 4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132" y="3526321"/>
            <a:ext cx="2422959" cy="242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876256" y="6093640"/>
            <a:ext cx="1388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Prediction </a:t>
            </a:r>
            <a:r>
              <a:rPr lang="en-GB" dirty="0" smtClean="0">
                <a:sym typeface="Wingdings" pitchFamily="2" charset="2"/>
              </a:rPr>
              <a:t></a:t>
            </a:r>
            <a:endParaRPr lang="en-GB" dirty="0" smtClean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364088" y="4737800"/>
            <a:ext cx="7200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872593" y="6356137"/>
            <a:ext cx="2217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Accuracy 95%</a:t>
            </a:r>
            <a:endParaRPr lang="en-GB" sz="2400" b="1" dirty="0"/>
          </a:p>
        </p:txBody>
      </p:sp>
      <p:pic>
        <p:nvPicPr>
          <p:cNvPr id="276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575" y="2453652"/>
            <a:ext cx="4391025" cy="95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046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908720"/>
            <a:ext cx="5723644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322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980728"/>
            <a:ext cx="4695825" cy="440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3230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 fontScale="90000"/>
          </a:bodyPr>
          <a:lstStyle/>
          <a:p>
            <a:pPr algn="l"/>
            <a:r>
              <a:rPr lang="en-GB" dirty="0"/>
              <a:t>YOLO</a:t>
            </a:r>
            <a:br>
              <a:rPr lang="en-GB" dirty="0"/>
            </a:br>
            <a:r>
              <a:rPr lang="en-GB" sz="2200" dirty="0"/>
              <a:t>Non maximum suppression</a:t>
            </a:r>
            <a:br>
              <a:rPr lang="en-GB" sz="2200" dirty="0"/>
            </a:br>
            <a:endParaRPr lang="en-GB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3068" y="1196752"/>
            <a:ext cx="8229600" cy="4525963"/>
          </a:xfrm>
        </p:spPr>
        <p:txBody>
          <a:bodyPr/>
          <a:lstStyle/>
          <a:p>
            <a:r>
              <a:rPr lang="en-GB" dirty="0" smtClean="0"/>
              <a:t>Discard all predictions with </a:t>
            </a:r>
            <a:r>
              <a:rPr lang="en-GB" dirty="0" err="1" smtClean="0"/>
              <a:t>proba</a:t>
            </a:r>
            <a:r>
              <a:rPr lang="en-GB" dirty="0" smtClean="0"/>
              <a:t> &lt;= </a:t>
            </a:r>
            <a:r>
              <a:rPr lang="en-GB" i="1" dirty="0" smtClean="0"/>
              <a:t>threshold</a:t>
            </a:r>
          </a:p>
          <a:p>
            <a:r>
              <a:rPr lang="en-GB" b="1" dirty="0"/>
              <a:t>w</a:t>
            </a:r>
            <a:r>
              <a:rPr lang="en-GB" b="1" dirty="0" smtClean="0"/>
              <a:t>hile </a:t>
            </a:r>
            <a:r>
              <a:rPr lang="en-GB" dirty="0" smtClean="0"/>
              <a:t>there are any remaining boxes</a:t>
            </a:r>
          </a:p>
          <a:p>
            <a:pPr lvl="1"/>
            <a:r>
              <a:rPr lang="en-GB" dirty="0" smtClean="0"/>
              <a:t>Select the box with the largest </a:t>
            </a:r>
            <a:r>
              <a:rPr lang="en-GB" dirty="0" err="1" smtClean="0"/>
              <a:t>proba</a:t>
            </a:r>
            <a:r>
              <a:rPr lang="en-GB" dirty="0" smtClean="0"/>
              <a:t>  (</a:t>
            </a:r>
            <a:r>
              <a:rPr lang="en-GB" i="1" dirty="0" err="1"/>
              <a:t>maxBB</a:t>
            </a:r>
            <a:r>
              <a:rPr lang="en-GB" dirty="0" smtClean="0"/>
              <a:t>) as a prediction</a:t>
            </a:r>
          </a:p>
          <a:p>
            <a:pPr lvl="1"/>
            <a:r>
              <a:rPr lang="en-GB" dirty="0" smtClean="0"/>
              <a:t>Discard boxes with </a:t>
            </a:r>
            <a:r>
              <a:rPr lang="en-GB" dirty="0" err="1" smtClean="0"/>
              <a:t>IoU</a:t>
            </a:r>
            <a:r>
              <a:rPr lang="en-GB" dirty="0" smtClean="0"/>
              <a:t> &gt;= 0.5 with </a:t>
            </a:r>
            <a:r>
              <a:rPr lang="en-GB" i="1" dirty="0" err="1"/>
              <a:t>maxBB</a:t>
            </a:r>
            <a:endParaRPr lang="en-GB" i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0" t="5494" r="5002" b="4103"/>
          <a:stretch/>
        </p:blipFill>
        <p:spPr bwMode="auto">
          <a:xfrm>
            <a:off x="1066800" y="4091940"/>
            <a:ext cx="2438400" cy="23765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30424" y="656195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800" dirty="0">
                <a:hlinkClick r:id="rId3"/>
              </a:rPr>
              <a:t>https://</a:t>
            </a:r>
            <a:r>
              <a:rPr lang="en-GB" sz="800" dirty="0" smtClean="0">
                <a:hlinkClick r:id="rId3"/>
              </a:rPr>
              <a:t>www.youtube.com/watch?v=VAo84c1hQX8</a:t>
            </a:r>
            <a:r>
              <a:rPr lang="en-GB" sz="800" dirty="0" smtClean="0"/>
              <a:t> </a:t>
            </a:r>
            <a:endParaRPr lang="en-GB" sz="8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7" t="2680" r="4093" b="4022"/>
          <a:stretch/>
        </p:blipFill>
        <p:spPr bwMode="auto">
          <a:xfrm>
            <a:off x="4283968" y="4091941"/>
            <a:ext cx="2842260" cy="2278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5889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GB" dirty="0" smtClean="0"/>
              <a:t>YOLO</a:t>
            </a:r>
            <a:br>
              <a:rPr lang="en-GB" dirty="0" smtClean="0"/>
            </a:br>
            <a:r>
              <a:rPr lang="en-GB" sz="2200" dirty="0" smtClean="0"/>
              <a:t>Loss function</a:t>
            </a:r>
            <a:endParaRPr lang="en-GB" sz="2200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764704"/>
            <a:ext cx="6515100" cy="489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512" y="2036941"/>
            <a:ext cx="27363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This is the loss function for </a:t>
            </a:r>
            <a:r>
              <a:rPr lang="en-GB" dirty="0" err="1" smtClean="0">
                <a:solidFill>
                  <a:srgbClr val="FF0000"/>
                </a:solidFill>
              </a:rPr>
              <a:t>yolo</a:t>
            </a:r>
            <a:r>
              <a:rPr lang="en-GB" dirty="0" smtClean="0">
                <a:solidFill>
                  <a:srgbClr val="FF0000"/>
                </a:solidFill>
              </a:rPr>
              <a:t> v1 paper.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/>
            </a:r>
            <a:br>
              <a:rPr lang="en-GB" dirty="0" smtClean="0">
                <a:solidFill>
                  <a:srgbClr val="FF0000"/>
                </a:solidFill>
              </a:rPr>
            </a:br>
            <a:r>
              <a:rPr lang="en-GB" dirty="0" smtClean="0">
                <a:solidFill>
                  <a:srgbClr val="FF0000"/>
                </a:solidFill>
              </a:rPr>
              <a:t>Here each bounding box predicts an </a:t>
            </a:r>
            <a:r>
              <a:rPr lang="en-GB" dirty="0" err="1" smtClean="0">
                <a:solidFill>
                  <a:srgbClr val="FF0000"/>
                </a:solidFill>
              </a:rPr>
              <a:t>objectness</a:t>
            </a:r>
            <a:r>
              <a:rPr lang="en-GB" dirty="0" smtClean="0">
                <a:solidFill>
                  <a:srgbClr val="FF0000"/>
                </a:solidFill>
              </a:rPr>
              <a:t> score and a 4 coordinates, but the class predictions are per cell. Hence this: </a:t>
            </a:r>
            <a:endParaRPr lang="en-GB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627784" y="4149080"/>
            <a:ext cx="3312368" cy="7200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95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Proposal based object detection</a:t>
            </a:r>
            <a:endParaRPr lang="en-GB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17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3204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R-CNN</a:t>
            </a:r>
            <a:br>
              <a:rPr lang="en-GB" dirty="0"/>
            </a:br>
            <a:r>
              <a:rPr lang="en-GB" sz="2200" dirty="0"/>
              <a:t>Region-based Convolutional Network, 2014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001419"/>
          </a:xfrm>
        </p:spPr>
        <p:txBody>
          <a:bodyPr/>
          <a:lstStyle/>
          <a:p>
            <a:r>
              <a:rPr lang="en-GB" dirty="0" smtClean="0"/>
              <a:t>Idea:</a:t>
            </a:r>
          </a:p>
          <a:p>
            <a:pPr lvl="1"/>
            <a:r>
              <a:rPr lang="en-GB" dirty="0" smtClean="0"/>
              <a:t>Use an algorithm (or network) to find region of interests (ROIs) that are likely to contain an object</a:t>
            </a:r>
          </a:p>
          <a:p>
            <a:pPr lvl="1"/>
            <a:r>
              <a:rPr lang="en-GB" b="1" dirty="0" smtClean="0"/>
              <a:t>Localize</a:t>
            </a:r>
            <a:r>
              <a:rPr lang="en-GB" dirty="0" smtClean="0"/>
              <a:t> (label + bounding box) localize the object in each in region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9464" y="6447819"/>
            <a:ext cx="24686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2"/>
              </a:rPr>
              <a:t>https://</a:t>
            </a:r>
            <a:r>
              <a:rPr lang="en-GB" sz="1200" dirty="0" smtClean="0">
                <a:hlinkClick r:id="rId2"/>
              </a:rPr>
              <a:t>arxiv.org/pdf/1311.2524.pdf</a:t>
            </a:r>
            <a:r>
              <a:rPr lang="en-GB" sz="1200" dirty="0" smtClean="0"/>
              <a:t> </a:t>
            </a:r>
            <a:endParaRPr lang="en-GB" sz="1200" dirty="0"/>
          </a:p>
        </p:txBody>
      </p:sp>
      <p:pic>
        <p:nvPicPr>
          <p:cNvPr id="5" name="Picture 2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3645024"/>
            <a:ext cx="7041015" cy="26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3422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 smtClean="0"/>
              <a:t>R-CNN</a:t>
            </a:r>
            <a:br>
              <a:rPr lang="en-GB" dirty="0" smtClean="0"/>
            </a:br>
            <a:r>
              <a:rPr lang="en-GB" sz="3600" dirty="0"/>
              <a:t>Region-based Convolutional </a:t>
            </a:r>
            <a:r>
              <a:rPr lang="en-GB" sz="3600" dirty="0" smtClean="0"/>
              <a:t>Network, 2014</a:t>
            </a:r>
            <a:endParaRPr lang="en-GB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499956"/>
            <a:ext cx="8028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/>
              <a:t>Image source:  </a:t>
            </a:r>
            <a:r>
              <a:rPr lang="en-GB" sz="1200" dirty="0" smtClean="0">
                <a:hlinkClick r:id="rId2"/>
              </a:rPr>
              <a:t>https://towardsdatascience.com/r-cnn-fast-r-cnn-faster-r-cnn-yolo-object-detection-algorithms-36d53571365e</a:t>
            </a:r>
            <a:endParaRPr lang="en-GB" sz="1200" dirty="0"/>
          </a:p>
        </p:txBody>
      </p:sp>
      <p:pic>
        <p:nvPicPr>
          <p:cNvPr id="1028" name="Picture 4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700808"/>
            <a:ext cx="5295900" cy="474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 flipV="1">
            <a:off x="4716016" y="5445224"/>
            <a:ext cx="2448272" cy="1440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452321" y="5085184"/>
            <a:ext cx="15121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Selective search to extract 2000 regions. </a:t>
            </a:r>
            <a:r>
              <a:rPr lang="en-GB" b="1" dirty="0" smtClean="0">
                <a:solidFill>
                  <a:srgbClr val="FF0000"/>
                </a:solidFill>
              </a:rPr>
              <a:t>NO learning here</a:t>
            </a:r>
            <a:endParaRPr lang="en-GB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561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 smtClean="0"/>
              <a:t>R-CNN</a:t>
            </a:r>
            <a:br>
              <a:rPr lang="en-GB" dirty="0" smtClean="0"/>
            </a:br>
            <a:r>
              <a:rPr lang="en-GB" sz="3600" dirty="0"/>
              <a:t>Region-based Convolutional </a:t>
            </a:r>
            <a:r>
              <a:rPr lang="en-GB" sz="3600" dirty="0" smtClean="0"/>
              <a:t>Network, 2014</a:t>
            </a:r>
            <a:endParaRPr lang="en-GB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499956"/>
            <a:ext cx="8028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/>
              <a:t>Image source:  </a:t>
            </a:r>
            <a:r>
              <a:rPr lang="en-GB" sz="1200" dirty="0" smtClean="0">
                <a:hlinkClick r:id="rId2"/>
              </a:rPr>
              <a:t>https://towardsdatascience.com/r-cnn-fast-r-cnn-faster-r-cnn-yolo-object-detection-algorithms-36d53571365e</a:t>
            </a:r>
            <a:endParaRPr lang="en-GB" sz="1200" dirty="0"/>
          </a:p>
        </p:txBody>
      </p:sp>
      <p:pic>
        <p:nvPicPr>
          <p:cNvPr id="1028" name="Picture 4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700808"/>
            <a:ext cx="5295900" cy="474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4716016" y="5589240"/>
            <a:ext cx="244827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452321" y="5085184"/>
            <a:ext cx="15121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Selective search to extract 2000 regions. </a:t>
            </a:r>
            <a:r>
              <a:rPr lang="en-GB" b="1" dirty="0" smtClean="0">
                <a:solidFill>
                  <a:srgbClr val="FF0000"/>
                </a:solidFill>
              </a:rPr>
              <a:t>NO learning here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63679" y="3861048"/>
            <a:ext cx="2880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Warp each image region into a square of 227x227  ROI (will be fed to </a:t>
            </a:r>
            <a:r>
              <a:rPr lang="en-GB" dirty="0" err="1" smtClean="0">
                <a:solidFill>
                  <a:srgbClr val="FF0000"/>
                </a:solidFill>
              </a:rPr>
              <a:t>AlexNet</a:t>
            </a:r>
            <a:r>
              <a:rPr lang="en-GB" dirty="0" smtClean="0">
                <a:solidFill>
                  <a:srgbClr val="FF0000"/>
                </a:solidFill>
              </a:rPr>
              <a:t>) + 16 </a:t>
            </a:r>
            <a:r>
              <a:rPr lang="en-GB" dirty="0" err="1" smtClean="0">
                <a:solidFill>
                  <a:srgbClr val="FF0000"/>
                </a:solidFill>
              </a:rPr>
              <a:t>pix</a:t>
            </a:r>
            <a:endParaRPr lang="en-GB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5076056" y="4072533"/>
            <a:ext cx="10801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5387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 smtClean="0"/>
              <a:t>R-CNN</a:t>
            </a:r>
            <a:br>
              <a:rPr lang="en-GB" dirty="0" smtClean="0"/>
            </a:br>
            <a:r>
              <a:rPr lang="en-GB" sz="3600" dirty="0"/>
              <a:t>Region-based Convolutional </a:t>
            </a:r>
            <a:r>
              <a:rPr lang="en-GB" sz="3600" dirty="0" smtClean="0"/>
              <a:t>Network, 2014</a:t>
            </a:r>
            <a:endParaRPr lang="en-GB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499956"/>
            <a:ext cx="8028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/>
              <a:t>Image source:  </a:t>
            </a:r>
            <a:r>
              <a:rPr lang="en-GB" sz="1200" dirty="0" smtClean="0">
                <a:hlinkClick r:id="rId2"/>
              </a:rPr>
              <a:t>https://towardsdatascience.com/r-cnn-fast-r-cnn-faster-r-cnn-yolo-object-detection-algorithms-36d53571365e</a:t>
            </a:r>
            <a:endParaRPr lang="en-GB" sz="1200" dirty="0"/>
          </a:p>
        </p:txBody>
      </p:sp>
      <p:pic>
        <p:nvPicPr>
          <p:cNvPr id="1028" name="Picture 4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615109"/>
            <a:ext cx="5295900" cy="474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4716016" y="5589240"/>
            <a:ext cx="244827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452321" y="5085184"/>
            <a:ext cx="15121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Selective search to extract 2000 regions. </a:t>
            </a:r>
            <a:r>
              <a:rPr lang="en-GB" b="1" dirty="0" smtClean="0">
                <a:solidFill>
                  <a:srgbClr val="FF0000"/>
                </a:solidFill>
              </a:rPr>
              <a:t>NO learning here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63679" y="3861048"/>
            <a:ext cx="28803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Warp each image region into a square of 227x227  ROI (will be fed to </a:t>
            </a:r>
            <a:r>
              <a:rPr lang="en-GB" dirty="0" err="1" smtClean="0">
                <a:solidFill>
                  <a:srgbClr val="FF0000"/>
                </a:solidFill>
              </a:rPr>
              <a:t>AlexNet</a:t>
            </a:r>
            <a:r>
              <a:rPr lang="en-GB" dirty="0" smtClean="0">
                <a:solidFill>
                  <a:srgbClr val="FF0000"/>
                </a:solidFill>
              </a:rPr>
              <a:t>)</a:t>
            </a:r>
            <a:endParaRPr lang="en-GB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5076056" y="4072533"/>
            <a:ext cx="10801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183559" y="2996952"/>
            <a:ext cx="10801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291287" y="2812286"/>
            <a:ext cx="2880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 smtClean="0">
                <a:solidFill>
                  <a:srgbClr val="FF0000"/>
                </a:solidFill>
              </a:rPr>
              <a:t>AlexNet</a:t>
            </a:r>
            <a:r>
              <a:rPr lang="en-GB" b="1" dirty="0" smtClean="0">
                <a:solidFill>
                  <a:srgbClr val="FF0000"/>
                </a:solidFill>
              </a:rPr>
              <a:t> – feature extractor</a:t>
            </a:r>
            <a:endParaRPr lang="en-GB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851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216" y="-31960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GB" dirty="0" smtClean="0"/>
              <a:t>R-CNN</a:t>
            </a:r>
            <a:br>
              <a:rPr lang="en-GB" dirty="0" smtClean="0"/>
            </a:br>
            <a:r>
              <a:rPr lang="en-GB" sz="3600" dirty="0"/>
              <a:t>Region-based Convolutional </a:t>
            </a:r>
            <a:r>
              <a:rPr lang="en-GB" sz="3600" dirty="0" smtClean="0"/>
              <a:t>Network, 2014</a:t>
            </a:r>
            <a:endParaRPr lang="en-GB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499956"/>
            <a:ext cx="8028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/>
              <a:t>Image source:  </a:t>
            </a:r>
            <a:r>
              <a:rPr lang="en-GB" sz="1200" dirty="0" smtClean="0">
                <a:hlinkClick r:id="rId2"/>
              </a:rPr>
              <a:t>https://towardsdatascience.com/r-cnn-fast-r-cnn-faster-r-cnn-yolo-object-detection-algorithms-36d53571365e</a:t>
            </a:r>
            <a:endParaRPr lang="en-GB" sz="1200" dirty="0"/>
          </a:p>
        </p:txBody>
      </p:sp>
      <p:pic>
        <p:nvPicPr>
          <p:cNvPr id="1028" name="Picture 4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615109"/>
            <a:ext cx="5295900" cy="474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4716016" y="5589240"/>
            <a:ext cx="244827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452321" y="5085184"/>
            <a:ext cx="15121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Selective search to extract 2000 regions. </a:t>
            </a:r>
            <a:r>
              <a:rPr lang="en-GB" b="1" dirty="0" smtClean="0">
                <a:solidFill>
                  <a:srgbClr val="FF0000"/>
                </a:solidFill>
              </a:rPr>
              <a:t>NO learning here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63679" y="3861048"/>
            <a:ext cx="2880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Warp each image region into a square of 227x227  ROI (will be fed to </a:t>
            </a:r>
            <a:r>
              <a:rPr lang="en-GB" dirty="0" err="1" smtClean="0">
                <a:solidFill>
                  <a:srgbClr val="FF0000"/>
                </a:solidFill>
              </a:rPr>
              <a:t>AlexNet</a:t>
            </a:r>
            <a:r>
              <a:rPr lang="en-GB" dirty="0" smtClean="0">
                <a:solidFill>
                  <a:srgbClr val="FF0000"/>
                </a:solidFill>
              </a:rPr>
              <a:t>)</a:t>
            </a:r>
          </a:p>
          <a:p>
            <a:endParaRPr lang="en-GB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5076056" y="4072533"/>
            <a:ext cx="10801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183559" y="2996952"/>
            <a:ext cx="10801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291287" y="2812286"/>
            <a:ext cx="2880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 smtClean="0">
                <a:solidFill>
                  <a:srgbClr val="FF0000"/>
                </a:solidFill>
              </a:rPr>
              <a:t>AlexNet</a:t>
            </a:r>
            <a:r>
              <a:rPr lang="en-GB" b="1" dirty="0" smtClean="0">
                <a:solidFill>
                  <a:srgbClr val="FF0000"/>
                </a:solidFill>
              </a:rPr>
              <a:t> – feature extractor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75412" y="1014944"/>
            <a:ext cx="3489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>
                <a:solidFill>
                  <a:srgbClr val="FF0000"/>
                </a:solidFill>
              </a:rPr>
              <a:t>SVMs</a:t>
            </a:r>
            <a:r>
              <a:rPr lang="en-GB" dirty="0" smtClean="0">
                <a:solidFill>
                  <a:srgbClr val="FF0000"/>
                </a:solidFill>
              </a:rPr>
              <a:t> to classify the presence + label of an object in region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Regression </a:t>
            </a:r>
            <a:r>
              <a:rPr lang="en-GB" b="1" dirty="0" smtClean="0">
                <a:solidFill>
                  <a:srgbClr val="FF0000"/>
                </a:solidFill>
              </a:rPr>
              <a:t>to fine tune </a:t>
            </a:r>
            <a:r>
              <a:rPr lang="en-GB" dirty="0" smtClean="0">
                <a:solidFill>
                  <a:srgbClr val="FF0000"/>
                </a:solidFill>
              </a:rPr>
              <a:t>the bounding boxes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501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Semantic segmentation metrics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/>
          <a:lstStyle/>
          <a:p>
            <a:pPr marL="0" indent="0">
              <a:buNone/>
            </a:pPr>
            <a:r>
              <a:rPr lang="en-GB" b="1" dirty="0" smtClean="0"/>
              <a:t>Intersection over Union</a:t>
            </a:r>
            <a:endParaRPr lang="en-GB" b="1" dirty="0"/>
          </a:p>
        </p:txBody>
      </p:sp>
      <p:pic>
        <p:nvPicPr>
          <p:cNvPr id="32772" name="Picture 4" descr="Image for po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988840"/>
            <a:ext cx="2699796" cy="2105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for po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70" y="4122081"/>
            <a:ext cx="5173825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for pos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4013666"/>
            <a:ext cx="2422959" cy="242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948264" y="6470945"/>
            <a:ext cx="1388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Prediction </a:t>
            </a:r>
            <a:r>
              <a:rPr lang="en-GB" dirty="0" smtClean="0">
                <a:sym typeface="Wingdings" pitchFamily="2" charset="2"/>
              </a:rPr>
              <a:t></a:t>
            </a:r>
            <a:endParaRPr lang="en-GB" dirty="0" smtClean="0"/>
          </a:p>
        </p:txBody>
      </p:sp>
      <p:sp>
        <p:nvSpPr>
          <p:cNvPr id="4" name="Rectangle 3"/>
          <p:cNvSpPr/>
          <p:nvPr/>
        </p:nvSpPr>
        <p:spPr>
          <a:xfrm>
            <a:off x="467544" y="6498345"/>
            <a:ext cx="660648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/>
              <a:t>https://towardsdatascience.com/metrics-to-evaluate-your-semantic-segmentation-model-6bcb99639aa2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51468" y="2060848"/>
            <a:ext cx="3297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Mean IOU 47.5%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290163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616"/>
            <a:ext cx="8229600" cy="1143000"/>
          </a:xfrm>
        </p:spPr>
        <p:txBody>
          <a:bodyPr/>
          <a:lstStyle/>
          <a:p>
            <a:pPr algn="l"/>
            <a:r>
              <a:rPr lang="en-GB" dirty="0" smtClean="0"/>
              <a:t>R-CNN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/>
          <a:lstStyle/>
          <a:p>
            <a:r>
              <a:rPr lang="en-GB" u="sng" dirty="0" smtClean="0"/>
              <a:t>Running time:</a:t>
            </a:r>
            <a:r>
              <a:rPr lang="en-GB" dirty="0" smtClean="0"/>
              <a:t> “13s/image </a:t>
            </a:r>
            <a:r>
              <a:rPr lang="en-GB" dirty="0"/>
              <a:t>on a GPU or 53s/image on a </a:t>
            </a:r>
            <a:r>
              <a:rPr lang="en-GB" dirty="0" smtClean="0"/>
              <a:t>CPU”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128" y="2340864"/>
            <a:ext cx="5450079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855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616"/>
            <a:ext cx="8229600" cy="1143000"/>
          </a:xfrm>
        </p:spPr>
        <p:txBody>
          <a:bodyPr/>
          <a:lstStyle/>
          <a:p>
            <a:pPr algn="l"/>
            <a:r>
              <a:rPr lang="en-GB" dirty="0" smtClean="0"/>
              <a:t>Fast RCNN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/>
          <a:lstStyle/>
          <a:p>
            <a:r>
              <a:rPr lang="en-GB" u="sng" dirty="0" smtClean="0"/>
              <a:t>Idea:</a:t>
            </a:r>
            <a:r>
              <a:rPr lang="en-GB" dirty="0" smtClean="0"/>
              <a:t> feed to image only once to the CNN to extract a </a:t>
            </a:r>
            <a:r>
              <a:rPr lang="en-GB" b="1" i="1" dirty="0" smtClean="0"/>
              <a:t>feature map, </a:t>
            </a:r>
            <a:r>
              <a:rPr lang="en-GB" dirty="0" smtClean="0"/>
              <a:t>then crop and warp regions of this feature map</a:t>
            </a:r>
            <a:endParaRPr lang="en-GB" i="1" dirty="0" smtClean="0"/>
          </a:p>
        </p:txBody>
      </p:sp>
      <p:pic>
        <p:nvPicPr>
          <p:cNvPr id="4098" name="Picture 2" descr="Image for po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96952"/>
            <a:ext cx="89154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82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Fast R-CNN</a:t>
            </a:r>
            <a:endParaRPr lang="en-GB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37"/>
          <a:stretch/>
        </p:blipFill>
        <p:spPr bwMode="auto">
          <a:xfrm>
            <a:off x="-468560" y="1340768"/>
            <a:ext cx="8601559" cy="52669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82438" y="6030792"/>
            <a:ext cx="7219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Feed the ENTIRE image only once though the CONV net</a:t>
            </a:r>
            <a:endParaRPr lang="en-GB" sz="2400" b="1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72000" y="4797152"/>
            <a:ext cx="720080" cy="10801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31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Fast R-CNN</a:t>
            </a:r>
            <a:endParaRPr lang="en-GB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37"/>
          <a:stretch/>
        </p:blipFill>
        <p:spPr bwMode="auto">
          <a:xfrm>
            <a:off x="-28932" y="1618516"/>
            <a:ext cx="7571742" cy="4636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932040" y="2420888"/>
            <a:ext cx="4536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Extract the ROIs (proposed by selective search) at feature map level using </a:t>
            </a:r>
            <a:r>
              <a:rPr lang="en-GB" sz="2400" b="1" dirty="0" err="1" smtClean="0">
                <a:solidFill>
                  <a:srgbClr val="FF0000"/>
                </a:solidFill>
              </a:rPr>
              <a:t>RoI</a:t>
            </a:r>
            <a:r>
              <a:rPr lang="en-GB" sz="2400" b="1" dirty="0" smtClean="0">
                <a:solidFill>
                  <a:srgbClr val="FF0000"/>
                </a:solidFill>
              </a:rPr>
              <a:t> Pooling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Fast R-CNN</a:t>
            </a:r>
            <a:endParaRPr lang="en-GB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37"/>
          <a:stretch/>
        </p:blipFill>
        <p:spPr bwMode="auto">
          <a:xfrm>
            <a:off x="-468560" y="1340768"/>
            <a:ext cx="8601559" cy="52669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82438" y="6030792"/>
            <a:ext cx="7219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Feed the ENTIRE image only once though the CONV net</a:t>
            </a:r>
            <a:endParaRPr lang="en-GB" sz="2400" b="1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72000" y="4797152"/>
            <a:ext cx="720080" cy="10801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932040" y="2420888"/>
            <a:ext cx="4536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Extract the ROIs (proposed by selective search) at feature map level using </a:t>
            </a:r>
            <a:r>
              <a:rPr lang="en-GB" sz="2400" b="1" dirty="0" err="1" smtClean="0">
                <a:solidFill>
                  <a:srgbClr val="FF0000"/>
                </a:solidFill>
              </a:rPr>
              <a:t>RoI</a:t>
            </a:r>
            <a:r>
              <a:rPr lang="en-GB" sz="2400" b="1" dirty="0" smtClean="0">
                <a:solidFill>
                  <a:srgbClr val="FF0000"/>
                </a:solidFill>
              </a:rPr>
              <a:t> Pooling</a:t>
            </a:r>
            <a:endParaRPr lang="en-GB" sz="2400" b="1" dirty="0">
              <a:solidFill>
                <a:srgbClr val="FF0000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3275856" y="1196752"/>
            <a:ext cx="2880320" cy="1440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541039" y="1037927"/>
            <a:ext cx="22101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Bounding boxes</a:t>
            </a:r>
          </a:p>
          <a:p>
            <a:r>
              <a:rPr lang="en-GB" sz="2400" b="1" dirty="0" smtClean="0">
                <a:solidFill>
                  <a:srgbClr val="FF0000"/>
                </a:solidFill>
              </a:rPr>
              <a:t>(x, y, w, h)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602578" y="260647"/>
            <a:ext cx="3202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N classes  + background</a:t>
            </a:r>
            <a:endParaRPr lang="en-GB" sz="2400" b="1" dirty="0">
              <a:solidFill>
                <a:srgbClr val="FF0000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1907704" y="491479"/>
            <a:ext cx="3600400" cy="84928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379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pPr algn="l"/>
            <a:r>
              <a:rPr lang="en-GB" dirty="0" err="1" smtClean="0"/>
              <a:t>Roi</a:t>
            </a:r>
            <a:r>
              <a:rPr lang="en-GB" dirty="0" smtClean="0"/>
              <a:t> Pooling</a:t>
            </a:r>
            <a:endParaRPr lang="en-GB" dirty="0"/>
          </a:p>
        </p:txBody>
      </p:sp>
      <p:pic>
        <p:nvPicPr>
          <p:cNvPr id="15362" name="Picture 2" descr="Image for po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60" y="3378719"/>
            <a:ext cx="9144000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 smtClean="0"/>
              <a:t>Divide the H </a:t>
            </a:r>
            <a:r>
              <a:rPr lang="en-GB" dirty="0"/>
              <a:t>× </a:t>
            </a:r>
            <a:r>
              <a:rPr lang="en-GB" dirty="0" smtClean="0"/>
              <a:t>W ROI window </a:t>
            </a:r>
            <a:r>
              <a:rPr lang="en-GB" dirty="0"/>
              <a:t>into an </a:t>
            </a:r>
            <a:r>
              <a:rPr lang="en-GB" dirty="0" smtClean="0"/>
              <a:t>h </a:t>
            </a:r>
            <a:r>
              <a:rPr lang="en-GB" dirty="0"/>
              <a:t>× </a:t>
            </a:r>
            <a:r>
              <a:rPr lang="en-GB" dirty="0" smtClean="0"/>
              <a:t>w </a:t>
            </a:r>
            <a:r>
              <a:rPr lang="en-GB" dirty="0"/>
              <a:t>grid of sub-windows of approximate size </a:t>
            </a:r>
            <a:r>
              <a:rPr lang="en-GB" dirty="0" smtClean="0"/>
              <a:t>H/h </a:t>
            </a:r>
            <a:r>
              <a:rPr lang="en-GB" dirty="0"/>
              <a:t>× </a:t>
            </a:r>
            <a:r>
              <a:rPr lang="en-GB" dirty="0" smtClean="0"/>
              <a:t>W/w </a:t>
            </a:r>
            <a:r>
              <a:rPr lang="en-GB" dirty="0"/>
              <a:t>and then max-pooling the values in each sub-window into the corresponding output grid cell.</a:t>
            </a:r>
          </a:p>
        </p:txBody>
      </p:sp>
    </p:spTree>
    <p:extLst>
      <p:ext uri="{BB962C8B-B14F-4D97-AF65-F5344CB8AC3E}">
        <p14:creationId xmlns:p14="http://schemas.microsoft.com/office/powerpoint/2010/main" val="56336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pPr algn="l"/>
            <a:r>
              <a:rPr lang="en-GB" dirty="0" err="1" smtClean="0"/>
              <a:t>Roi</a:t>
            </a:r>
            <a:r>
              <a:rPr lang="en-GB" dirty="0" smtClean="0"/>
              <a:t> Pooling</a:t>
            </a:r>
            <a:endParaRPr lang="en-GB" dirty="0"/>
          </a:p>
        </p:txBody>
      </p:sp>
      <p:pic>
        <p:nvPicPr>
          <p:cNvPr id="15362" name="Picture 2" descr="Image for po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60" y="3378719"/>
            <a:ext cx="9144000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 smtClean="0"/>
              <a:t>W = 6, H = 4</a:t>
            </a:r>
          </a:p>
          <a:p>
            <a:pPr marL="0" indent="0" algn="just">
              <a:buNone/>
            </a:pPr>
            <a:r>
              <a:rPr lang="en-GB" dirty="0" smtClean="0"/>
              <a:t>w = 3, h = 3</a:t>
            </a:r>
          </a:p>
          <a:p>
            <a:pPr marL="0" indent="0" algn="just">
              <a:buNone/>
            </a:pPr>
            <a:r>
              <a:rPr lang="en-GB" dirty="0" err="1" smtClean="0"/>
              <a:t>sz_w</a:t>
            </a:r>
            <a:r>
              <a:rPr lang="en-GB" dirty="0" smtClean="0"/>
              <a:t> = 6/3=2, </a:t>
            </a:r>
            <a:r>
              <a:rPr lang="en-GB" dirty="0" err="1" smtClean="0"/>
              <a:t>sz_h</a:t>
            </a:r>
            <a:r>
              <a:rPr lang="en-GB" dirty="0" smtClean="0"/>
              <a:t>=4/3 = 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1058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pPr algn="l"/>
            <a:r>
              <a:rPr lang="en-GB" dirty="0" err="1" smtClean="0"/>
              <a:t>Roi</a:t>
            </a:r>
            <a:r>
              <a:rPr lang="en-GB" dirty="0" smtClean="0"/>
              <a:t> Pooling</a:t>
            </a:r>
            <a:endParaRPr lang="en-GB" dirty="0"/>
          </a:p>
        </p:txBody>
      </p:sp>
      <p:pic>
        <p:nvPicPr>
          <p:cNvPr id="15362" name="Picture 2" descr="Image for po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60" y="3378719"/>
            <a:ext cx="9144000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 smtClean="0"/>
              <a:t>W = 6, H = 4</a:t>
            </a:r>
          </a:p>
          <a:p>
            <a:pPr marL="0" indent="0" algn="just">
              <a:buNone/>
            </a:pPr>
            <a:r>
              <a:rPr lang="en-GB" dirty="0" smtClean="0"/>
              <a:t>w = 3, h = 3</a:t>
            </a:r>
          </a:p>
          <a:p>
            <a:pPr marL="0" indent="0" algn="just">
              <a:buNone/>
            </a:pPr>
            <a:r>
              <a:rPr lang="en-GB" dirty="0" err="1" smtClean="0"/>
              <a:t>sz_w</a:t>
            </a:r>
            <a:r>
              <a:rPr lang="en-GB" dirty="0" smtClean="0"/>
              <a:t> = 6/3=2, </a:t>
            </a:r>
            <a:r>
              <a:rPr lang="en-GB" dirty="0" err="1" smtClean="0"/>
              <a:t>sz_h</a:t>
            </a:r>
            <a:r>
              <a:rPr lang="en-GB" dirty="0" smtClean="0"/>
              <a:t>=4/3 = 1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186960" y="4077072"/>
            <a:ext cx="1648736" cy="64807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1835696" y="2780928"/>
            <a:ext cx="4320480" cy="16201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156176" y="1963012"/>
            <a:ext cx="2880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Apply max pooling in each ROI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36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pPr algn="l"/>
            <a:r>
              <a:rPr lang="en-GB" dirty="0" err="1" smtClean="0"/>
              <a:t>Roi</a:t>
            </a:r>
            <a:r>
              <a:rPr lang="en-GB" dirty="0" smtClean="0"/>
              <a:t> Pooling</a:t>
            </a:r>
            <a:endParaRPr lang="en-GB" dirty="0"/>
          </a:p>
        </p:txBody>
      </p:sp>
      <p:pic>
        <p:nvPicPr>
          <p:cNvPr id="15362" name="Picture 2" descr="Image for po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60" y="3378719"/>
            <a:ext cx="9144000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 smtClean="0"/>
              <a:t>W = 6, H = 4</a:t>
            </a:r>
          </a:p>
          <a:p>
            <a:pPr marL="0" indent="0" algn="just">
              <a:buNone/>
            </a:pPr>
            <a:r>
              <a:rPr lang="en-GB" dirty="0" smtClean="0"/>
              <a:t>w = 3, h = 3</a:t>
            </a:r>
          </a:p>
          <a:p>
            <a:pPr marL="0" indent="0" algn="just">
              <a:buNone/>
            </a:pPr>
            <a:r>
              <a:rPr lang="en-GB" dirty="0" err="1" smtClean="0"/>
              <a:t>sz_w</a:t>
            </a:r>
            <a:r>
              <a:rPr lang="en-GB" dirty="0" smtClean="0"/>
              <a:t> = 6/3=2, </a:t>
            </a:r>
            <a:r>
              <a:rPr lang="en-GB" dirty="0" err="1" smtClean="0"/>
              <a:t>sz_h</a:t>
            </a:r>
            <a:r>
              <a:rPr lang="en-GB" dirty="0" smtClean="0"/>
              <a:t>=4/3 = 1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186960" y="4077072"/>
            <a:ext cx="1648736" cy="64807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1835696" y="2780928"/>
            <a:ext cx="4320480" cy="16201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156176" y="1963012"/>
            <a:ext cx="2880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Apply max pooling in each ROI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70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ROI Pooling example</a:t>
            </a:r>
            <a:endParaRPr lang="en-GB" dirty="0"/>
          </a:p>
        </p:txBody>
      </p:sp>
      <p:pic>
        <p:nvPicPr>
          <p:cNvPr id="16386" name="Picture 2" descr="Image for post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3" y="1412776"/>
            <a:ext cx="9162557" cy="36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39552" y="6453336"/>
            <a:ext cx="6469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3"/>
              </a:rPr>
              <a:t>https://</a:t>
            </a:r>
            <a:r>
              <a:rPr lang="en-GB" sz="1200" dirty="0" smtClean="0">
                <a:hlinkClick r:id="rId3"/>
              </a:rPr>
              <a:t>towardsdatascience.com/understanding-region-of-interest-part-1-roi-pooling-e4f5dd65bb44</a:t>
            </a:r>
            <a:r>
              <a:rPr lang="en-GB" sz="1200" dirty="0" smtClean="0"/>
              <a:t> </a:t>
            </a:r>
            <a:endParaRPr lang="en-GB" sz="1200" dirty="0"/>
          </a:p>
        </p:txBody>
      </p:sp>
      <p:sp>
        <p:nvSpPr>
          <p:cNvPr id="5" name="Rectangle 4"/>
          <p:cNvSpPr/>
          <p:nvPr/>
        </p:nvSpPr>
        <p:spPr>
          <a:xfrm>
            <a:off x="395536" y="5530006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hlinkClick r:id="rId4"/>
              </a:rPr>
              <a:t>https://</a:t>
            </a:r>
            <a:r>
              <a:rPr lang="en-GB" dirty="0" smtClean="0">
                <a:hlinkClick r:id="rId4"/>
              </a:rPr>
              <a:t>towardsdatascience.com/understanding-region-of-interest-part-2-roi-align-and-roi-warp-f795196fc193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7738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Semantic segmentation metrics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/>
          <a:lstStyle/>
          <a:p>
            <a:pPr marL="0" indent="0">
              <a:buNone/>
            </a:pPr>
            <a:r>
              <a:rPr lang="en-GB" b="1" dirty="0" smtClean="0"/>
              <a:t>Dice Coefficient</a:t>
            </a:r>
            <a:endParaRPr lang="en-GB" b="1" dirty="0"/>
          </a:p>
        </p:txBody>
      </p:sp>
      <p:pic>
        <p:nvPicPr>
          <p:cNvPr id="6" name="Picture 2" descr="Image for po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70" y="4122081"/>
            <a:ext cx="5173825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4013666"/>
            <a:ext cx="2422959" cy="242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948264" y="6470945"/>
            <a:ext cx="1388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Prediction </a:t>
            </a:r>
            <a:r>
              <a:rPr lang="en-GB" dirty="0" smtClean="0">
                <a:sym typeface="Wingdings" pitchFamily="2" charset="2"/>
              </a:rPr>
              <a:t></a:t>
            </a:r>
            <a:endParaRPr lang="en-GB" dirty="0" smtClean="0"/>
          </a:p>
        </p:txBody>
      </p:sp>
      <p:sp>
        <p:nvSpPr>
          <p:cNvPr id="4" name="Rectangle 3"/>
          <p:cNvSpPr/>
          <p:nvPr/>
        </p:nvSpPr>
        <p:spPr>
          <a:xfrm>
            <a:off x="467544" y="6498345"/>
            <a:ext cx="660648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/>
              <a:t>https://towardsdatascience.com/metrics-to-evaluate-your-semantic-segmentation-model-6bcb99639aa2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51468" y="2060848"/>
            <a:ext cx="3297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smtClean="0"/>
              <a:t>Dice score 47.5</a:t>
            </a:r>
            <a:r>
              <a:rPr lang="en-GB" sz="2400" b="1" dirty="0" smtClean="0"/>
              <a:t>%</a:t>
            </a:r>
            <a:endParaRPr lang="en-GB" sz="2400" b="1" dirty="0"/>
          </a:p>
        </p:txBody>
      </p:sp>
      <p:pic>
        <p:nvPicPr>
          <p:cNvPr id="1026" name="Picture 2" descr="https://miro.medium.com/max/429/1*yUd5ckecHjWZf6hGrdlwz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834718"/>
            <a:ext cx="2460360" cy="2179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470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Fast RCNN</a:t>
            </a:r>
            <a:endParaRPr lang="en-GB" dirty="0"/>
          </a:p>
        </p:txBody>
      </p:sp>
      <p:pic>
        <p:nvPicPr>
          <p:cNvPr id="4" name="Picture 2" descr="R-CNN, Fast R-CNN, Faster R-CNN, YOLO — Object Detection Algorithms | by  Rohith Gandhi | Towards Data Scien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8" y="1844824"/>
            <a:ext cx="8899958" cy="3054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55576" y="5373216"/>
            <a:ext cx="5157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What is the most time consuming part of Fast RCNN?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371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4616"/>
            <a:ext cx="8229600" cy="1143000"/>
          </a:xfrm>
        </p:spPr>
        <p:txBody>
          <a:bodyPr/>
          <a:lstStyle/>
          <a:p>
            <a:pPr algn="l"/>
            <a:r>
              <a:rPr lang="en-GB" dirty="0" smtClean="0"/>
              <a:t>Faster-RCNN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90972"/>
            <a:ext cx="5446729" cy="5867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779912" y="307806"/>
            <a:ext cx="5029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Unified framework for object detection</a:t>
            </a:r>
            <a:endParaRPr lang="en-GB" sz="24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411760" y="4005064"/>
            <a:ext cx="3240360" cy="11042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798392" y="4509120"/>
            <a:ext cx="3168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Region proposal network:</a:t>
            </a:r>
          </a:p>
          <a:p>
            <a:r>
              <a:rPr lang="en-GB" dirty="0"/>
              <a:t>r</a:t>
            </a:r>
            <a:r>
              <a:rPr lang="en-GB" dirty="0" smtClean="0"/>
              <a:t>eplaces selective search  and predicts regions directly from feature maps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5780890" y="1737682"/>
            <a:ext cx="33631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The rest of the network is similar to Fast RCNN: use ROI pooling to crop feature maps and classify each region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705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Region proposal network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takes an image (of any size) as input and outputs a set of rectangular object proposals, each with an </a:t>
            </a:r>
            <a:r>
              <a:rPr lang="en-GB" dirty="0" err="1"/>
              <a:t>objectness</a:t>
            </a:r>
            <a:r>
              <a:rPr lang="en-GB" dirty="0"/>
              <a:t> score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" y="3140968"/>
            <a:ext cx="4476750" cy="298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04048" y="3465874"/>
            <a:ext cx="41399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An </a:t>
            </a:r>
            <a:r>
              <a:rPr lang="en-GB" b="1" dirty="0" smtClean="0"/>
              <a:t>anchor box </a:t>
            </a:r>
            <a:r>
              <a:rPr lang="en-GB" dirty="0" smtClean="0"/>
              <a:t>of </a:t>
            </a:r>
            <a:r>
              <a:rPr lang="en-GB" dirty="0"/>
              <a:t>fixed size at </a:t>
            </a:r>
            <a:r>
              <a:rPr lang="en-GB" dirty="0" smtClean="0"/>
              <a:t>each point </a:t>
            </a:r>
            <a:r>
              <a:rPr lang="en-GB" dirty="0"/>
              <a:t>in the feature </a:t>
            </a:r>
            <a:r>
              <a:rPr lang="en-GB" dirty="0" smtClean="0"/>
              <a:t>map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 smtClean="0"/>
              <a:t>For each anchor box predict if there is an object inside it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 smtClean="0"/>
              <a:t>For “positives” predict corrections for the bounding boxes</a:t>
            </a:r>
            <a:endParaRPr lang="en-GB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843808" y="3789039"/>
            <a:ext cx="2088232" cy="100811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4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124744"/>
            <a:ext cx="8552370" cy="4365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006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 smtClean="0"/>
              <a:t>Faster RCNN </a:t>
            </a:r>
            <a:br>
              <a:rPr lang="en-GB" dirty="0" smtClean="0"/>
            </a:br>
            <a:r>
              <a:rPr lang="en-GB" sz="2200" dirty="0" smtClean="0"/>
              <a:t>Loss</a:t>
            </a:r>
            <a:endParaRPr lang="en-GB" sz="2200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24744"/>
            <a:ext cx="5343525" cy="5133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8933" y="1480041"/>
            <a:ext cx="3229372" cy="9519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335" y="2570009"/>
            <a:ext cx="3138170" cy="11320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228184" y="3933056"/>
            <a:ext cx="20819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t* - ground truth</a:t>
            </a:r>
          </a:p>
          <a:p>
            <a:r>
              <a:rPr lang="en-GB" dirty="0" smtClean="0"/>
              <a:t>t –prediction</a:t>
            </a:r>
          </a:p>
          <a:p>
            <a:r>
              <a:rPr lang="en-GB" dirty="0" smtClean="0"/>
              <a:t>h</a:t>
            </a:r>
            <a:r>
              <a:rPr lang="en-GB" baseline="-25000" dirty="0" smtClean="0"/>
              <a:t>a</a:t>
            </a:r>
            <a:r>
              <a:rPr lang="en-GB" dirty="0" smtClean="0"/>
              <a:t> , </a:t>
            </a:r>
            <a:r>
              <a:rPr lang="en-GB" dirty="0" err="1" smtClean="0"/>
              <a:t>w</a:t>
            </a:r>
            <a:r>
              <a:rPr lang="en-GB" baseline="-25000" dirty="0" err="1" smtClean="0"/>
              <a:t>a</a:t>
            </a:r>
            <a:r>
              <a:rPr lang="en-GB" baseline="-25000" dirty="0"/>
              <a:t> </a:t>
            </a:r>
            <a:r>
              <a:rPr lang="en-GB" dirty="0" smtClean="0"/>
              <a:t>– anchor box </a:t>
            </a:r>
          </a:p>
        </p:txBody>
      </p:sp>
      <p:sp>
        <p:nvSpPr>
          <p:cNvPr id="5" name="Rectangle 4"/>
          <p:cNvSpPr/>
          <p:nvPr/>
        </p:nvSpPr>
        <p:spPr>
          <a:xfrm>
            <a:off x="5850335" y="5157192"/>
            <a:ext cx="313817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bounding-box regression from an anchor box to a nearby ground-truth box.</a:t>
            </a:r>
          </a:p>
        </p:txBody>
      </p:sp>
    </p:spTree>
    <p:extLst>
      <p:ext uri="{BB962C8B-B14F-4D97-AF65-F5344CB8AC3E}">
        <p14:creationId xmlns:p14="http://schemas.microsoft.com/office/powerpoint/2010/main" val="121676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310408"/>
            <a:ext cx="7973628" cy="2728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508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Object detectors</a:t>
            </a:r>
            <a:endParaRPr lang="en-GB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348880"/>
            <a:ext cx="8229600" cy="3953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08160" y="1628800"/>
            <a:ext cx="3813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 Detection in 20 Years: A </a:t>
            </a:r>
            <a:r>
              <a:rPr lang="en-GB" dirty="0" smtClean="0"/>
              <a:t>Survey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543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Object detectors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8194" name="Picture 2" descr="Image for po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1628800"/>
            <a:ext cx="8462489" cy="392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16544" y="6453336"/>
            <a:ext cx="86764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https://jonathan-hui.medium.com/object-detection-speed-and-accuracy-comparison-faster-r-cnn-r-fcn-ssd-and-yolo-5425656ae359</a:t>
            </a:r>
          </a:p>
        </p:txBody>
      </p:sp>
    </p:spTree>
    <p:extLst>
      <p:ext uri="{BB962C8B-B14F-4D97-AF65-F5344CB8AC3E}">
        <p14:creationId xmlns:p14="http://schemas.microsoft.com/office/powerpoint/2010/main" val="3865250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980728"/>
            <a:ext cx="5972175" cy="385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909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Evaluation metrics for object detection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6408070"/>
            <a:ext cx="80747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Images </a:t>
            </a:r>
            <a:r>
              <a:rPr lang="en-GB" sz="1200" dirty="0" smtClean="0"/>
              <a:t>and notes from</a:t>
            </a:r>
            <a:r>
              <a:rPr lang="en-GB" sz="1200" dirty="0"/>
              <a:t>: </a:t>
            </a:r>
            <a:r>
              <a:rPr lang="en-GB" sz="1200" dirty="0">
                <a:hlinkClick r:id="rId2"/>
              </a:rPr>
              <a:t>https://</a:t>
            </a:r>
            <a:r>
              <a:rPr lang="en-GB" sz="1200" dirty="0" smtClean="0">
                <a:hlinkClick r:id="rId2"/>
              </a:rPr>
              <a:t>jonathan-hui.medium.com/map-mean-average-precision-for-object-detection-45c121a31173</a:t>
            </a:r>
            <a:r>
              <a:rPr lang="en-GB" sz="1200" dirty="0" smtClean="0"/>
              <a:t>  </a:t>
            </a:r>
            <a:endParaRPr lang="en-GB" sz="1200" dirty="0"/>
          </a:p>
        </p:txBody>
      </p:sp>
      <p:pic>
        <p:nvPicPr>
          <p:cNvPr id="1026" name="Picture 2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00808"/>
            <a:ext cx="6091957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948264" y="1844824"/>
            <a:ext cx="1800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Use IOU to determine is the object is a TP, FP, or a FN</a:t>
            </a:r>
          </a:p>
          <a:p>
            <a:endParaRPr lang="en-GB" dirty="0"/>
          </a:p>
          <a:p>
            <a:r>
              <a:rPr lang="en-GB" dirty="0" smtClean="0"/>
              <a:t>Remember </a:t>
            </a:r>
            <a:r>
              <a:rPr lang="en-GB" b="1" dirty="0" smtClean="0"/>
              <a:t>precision</a:t>
            </a:r>
            <a:r>
              <a:rPr lang="en-GB" dirty="0" smtClean="0"/>
              <a:t> and </a:t>
            </a:r>
            <a:r>
              <a:rPr lang="en-GB" b="1" dirty="0" smtClean="0"/>
              <a:t>recall</a:t>
            </a:r>
            <a:r>
              <a:rPr lang="en-GB" dirty="0" smtClean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670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 smtClean="0"/>
              <a:t>Semantic segmentation</a:t>
            </a:r>
            <a:br>
              <a:rPr lang="en-GB" dirty="0" smtClean="0"/>
            </a:br>
            <a:r>
              <a:rPr lang="en-GB" sz="2700" dirty="0" smtClean="0"/>
              <a:t>Examples</a:t>
            </a:r>
            <a:endParaRPr lang="en-GB" sz="2700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" y="1844824"/>
            <a:ext cx="4429125" cy="3305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4901" y="1892449"/>
            <a:ext cx="4391025" cy="3257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372200" y="1319080"/>
            <a:ext cx="2093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Autonomous driving</a:t>
            </a: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5602972"/>
            <a:ext cx="8102600" cy="71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6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for pos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980728"/>
            <a:ext cx="8046156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837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Evaluation metrics for object detection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6408070"/>
            <a:ext cx="80747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Images </a:t>
            </a:r>
            <a:r>
              <a:rPr lang="en-GB" sz="1200" dirty="0" smtClean="0"/>
              <a:t>and notes from</a:t>
            </a:r>
            <a:r>
              <a:rPr lang="en-GB" sz="1200" dirty="0"/>
              <a:t>: </a:t>
            </a:r>
            <a:r>
              <a:rPr lang="en-GB" sz="1200" dirty="0">
                <a:hlinkClick r:id="rId2"/>
              </a:rPr>
              <a:t>https://</a:t>
            </a:r>
            <a:r>
              <a:rPr lang="en-GB" sz="1200" dirty="0" smtClean="0">
                <a:hlinkClick r:id="rId2"/>
              </a:rPr>
              <a:t>jonathan-hui.medium.com/map-mean-average-precision-for-object-detection-45c121a31173</a:t>
            </a:r>
            <a:r>
              <a:rPr lang="en-GB" sz="1200" dirty="0" smtClean="0"/>
              <a:t>  </a:t>
            </a:r>
            <a:endParaRPr lang="en-GB" sz="1200" dirty="0"/>
          </a:p>
        </p:txBody>
      </p:sp>
      <p:pic>
        <p:nvPicPr>
          <p:cNvPr id="1026" name="Picture 2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700808"/>
            <a:ext cx="6091957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948264" y="1844824"/>
            <a:ext cx="1800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Use </a:t>
            </a:r>
            <a:r>
              <a:rPr lang="en-GB" b="1" dirty="0" smtClean="0"/>
              <a:t>IOU</a:t>
            </a:r>
            <a:r>
              <a:rPr lang="en-GB" dirty="0" smtClean="0"/>
              <a:t> and a </a:t>
            </a:r>
            <a:r>
              <a:rPr lang="en-GB" b="1" dirty="0" smtClean="0"/>
              <a:t>threshold</a:t>
            </a:r>
            <a:r>
              <a:rPr lang="en-GB" dirty="0" smtClean="0"/>
              <a:t> to determine is the object is a TP, FP, or a FN</a:t>
            </a:r>
          </a:p>
          <a:p>
            <a:endParaRPr lang="en-GB" dirty="0"/>
          </a:p>
          <a:p>
            <a:r>
              <a:rPr lang="en-GB" dirty="0" smtClean="0"/>
              <a:t>Remember </a:t>
            </a:r>
            <a:r>
              <a:rPr lang="en-GB" b="1" dirty="0" smtClean="0"/>
              <a:t>precision</a:t>
            </a:r>
            <a:r>
              <a:rPr lang="en-GB" dirty="0" smtClean="0"/>
              <a:t> and </a:t>
            </a:r>
            <a:r>
              <a:rPr lang="en-GB" b="1" dirty="0" smtClean="0"/>
              <a:t>recall</a:t>
            </a:r>
            <a:r>
              <a:rPr lang="en-GB" dirty="0" smtClean="0"/>
              <a:t>?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541" y="4437112"/>
            <a:ext cx="2594275" cy="1604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1233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 smtClean="0"/>
              <a:t>Evaluation metrics for object detection</a:t>
            </a:r>
            <a:br>
              <a:rPr lang="en-GB" dirty="0" smtClean="0"/>
            </a:br>
            <a:r>
              <a:rPr lang="en-GB" dirty="0" smtClean="0"/>
              <a:t>AP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68136" y="6546569"/>
            <a:ext cx="80747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Images </a:t>
            </a:r>
            <a:r>
              <a:rPr lang="en-GB" sz="1200" dirty="0" smtClean="0"/>
              <a:t>and notes from</a:t>
            </a:r>
            <a:r>
              <a:rPr lang="en-GB" sz="1200" dirty="0"/>
              <a:t>: </a:t>
            </a:r>
            <a:r>
              <a:rPr lang="en-GB" sz="1200" dirty="0">
                <a:hlinkClick r:id="rId2"/>
              </a:rPr>
              <a:t>https://</a:t>
            </a:r>
            <a:r>
              <a:rPr lang="en-GB" sz="1200" dirty="0" smtClean="0">
                <a:hlinkClick r:id="rId2"/>
              </a:rPr>
              <a:t>jonathan-hui.medium.com/map-mean-average-precision-for-object-detection-45c121a31173</a:t>
            </a:r>
            <a:r>
              <a:rPr lang="en-GB" sz="1200" dirty="0" smtClean="0"/>
              <a:t>  </a:t>
            </a:r>
            <a:endParaRPr lang="en-GB" sz="1200" dirty="0"/>
          </a:p>
        </p:txBody>
      </p:sp>
      <p:pic>
        <p:nvPicPr>
          <p:cNvPr id="3074" name="Picture 2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776" y="2343063"/>
            <a:ext cx="7458000" cy="422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72728" y="1556792"/>
            <a:ext cx="79208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/>
              <a:t>Average Precision (AP) </a:t>
            </a:r>
            <a:r>
              <a:rPr lang="en-GB" sz="2400" dirty="0"/>
              <a:t>is finding the area under the precision-recall </a:t>
            </a:r>
            <a:r>
              <a:rPr lang="en-GB" sz="2400" dirty="0" smtClean="0"/>
              <a:t>curve.</a:t>
            </a:r>
            <a:endParaRPr lang="en-GB" sz="2400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572728" y="2492896"/>
            <a:ext cx="0" cy="38884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 rot="16200000">
            <a:off x="-306063" y="4273286"/>
            <a:ext cx="1218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confidence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545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Evaluation metrics for object detection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6408070"/>
            <a:ext cx="80747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Images </a:t>
            </a:r>
            <a:r>
              <a:rPr lang="en-GB" sz="1200" dirty="0" smtClean="0"/>
              <a:t>and notes from</a:t>
            </a:r>
            <a:r>
              <a:rPr lang="en-GB" sz="1200" dirty="0"/>
              <a:t>: </a:t>
            </a:r>
            <a:r>
              <a:rPr lang="en-GB" sz="1200" dirty="0">
                <a:hlinkClick r:id="rId2"/>
              </a:rPr>
              <a:t>https://</a:t>
            </a:r>
            <a:r>
              <a:rPr lang="en-GB" sz="1200" dirty="0" smtClean="0">
                <a:hlinkClick r:id="rId2"/>
              </a:rPr>
              <a:t>jonathan-hui.medium.com/map-mean-average-precision-for-object-detection-45c121a31173</a:t>
            </a:r>
            <a:r>
              <a:rPr lang="en-GB" sz="1200" dirty="0" smtClean="0"/>
              <a:t>  </a:t>
            </a:r>
            <a:endParaRPr lang="en-GB" sz="1200" dirty="0"/>
          </a:p>
        </p:txBody>
      </p:sp>
      <p:pic>
        <p:nvPicPr>
          <p:cNvPr id="3074" name="Picture 2" descr="Image for po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628800"/>
            <a:ext cx="5078618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 flipH="1">
            <a:off x="5652120" y="2060848"/>
            <a:ext cx="792088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32240" y="1617392"/>
            <a:ext cx="114024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smtClean="0"/>
              <a:t>TP?</a:t>
            </a:r>
          </a:p>
          <a:p>
            <a:r>
              <a:rPr lang="ro-RO" dirty="0" smtClean="0"/>
              <a:t>FP?</a:t>
            </a:r>
          </a:p>
          <a:p>
            <a:r>
              <a:rPr lang="ro-RO" dirty="0" smtClean="0"/>
              <a:t>FN?</a:t>
            </a:r>
          </a:p>
          <a:p>
            <a:r>
              <a:rPr lang="ro-RO" dirty="0" smtClean="0"/>
              <a:t>P</a:t>
            </a:r>
            <a:r>
              <a:rPr lang="en-GB" dirty="0" err="1" smtClean="0"/>
              <a:t>recision</a:t>
            </a:r>
            <a:r>
              <a:rPr lang="ro-RO" dirty="0" smtClean="0"/>
              <a:t>?</a:t>
            </a:r>
          </a:p>
          <a:p>
            <a:r>
              <a:rPr lang="ro-RO" dirty="0" smtClean="0"/>
              <a:t>Recall?</a:t>
            </a:r>
            <a:endParaRPr lang="en-GB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942215"/>
            <a:ext cx="2594275" cy="1604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7455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 smtClean="0"/>
              <a:t>Semantic segmentation</a:t>
            </a:r>
            <a:br>
              <a:rPr lang="en-GB" dirty="0" smtClean="0"/>
            </a:br>
            <a:r>
              <a:rPr lang="en-GB" sz="2200" dirty="0" smtClean="0"/>
              <a:t>Examples</a:t>
            </a:r>
            <a:endParaRPr lang="en-GB" sz="2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904" y="1818366"/>
            <a:ext cx="4358331" cy="27805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79504" y="4509120"/>
            <a:ext cx="28972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Medical image segmentation</a:t>
            </a:r>
          </a:p>
          <a:p>
            <a:r>
              <a:rPr lang="en-GB" sz="1000" dirty="0" smtClean="0">
                <a:hlinkClick r:id="rId3"/>
              </a:rPr>
              <a:t>https://arxiv.org/pdf/1810.05732.pdf</a:t>
            </a:r>
            <a:r>
              <a:rPr lang="en-GB" sz="1000" dirty="0" smtClean="0"/>
              <a:t> </a:t>
            </a:r>
            <a:endParaRPr lang="en-GB" sz="1000" dirty="0"/>
          </a:p>
        </p:txBody>
      </p:sp>
      <p:sp>
        <p:nvSpPr>
          <p:cNvPr id="5" name="Rectangle 4"/>
          <p:cNvSpPr/>
          <p:nvPr/>
        </p:nvSpPr>
        <p:spPr>
          <a:xfrm>
            <a:off x="107504" y="602128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 smtClean="0">
                <a:hlinkClick r:id="rId4"/>
              </a:rPr>
              <a:t>https://news.developer.nvidia.com/3d-real-time-video-hair-coloration/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12184" y="4663008"/>
            <a:ext cx="2416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Real time hair colouring</a:t>
            </a:r>
            <a:endParaRPr lang="en-GB" dirty="0"/>
          </a:p>
        </p:txBody>
      </p:sp>
      <p:pic>
        <p:nvPicPr>
          <p:cNvPr id="1032" name="Picture 8" descr="3D Real-Time Video Hair Coloration – NVIDIA Developer News Cente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867552"/>
            <a:ext cx="4168503" cy="2682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710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1520" y="1988840"/>
            <a:ext cx="849694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Long, Jonathan, Evan </a:t>
            </a:r>
            <a:r>
              <a:rPr lang="en-GB" dirty="0" err="1"/>
              <a:t>Shelhamer</a:t>
            </a:r>
            <a:r>
              <a:rPr lang="en-GB" dirty="0"/>
              <a:t>, and Trevor Darrell. "</a:t>
            </a:r>
            <a:r>
              <a:rPr lang="en-GB" b="1" dirty="0"/>
              <a:t>Fully convolutional networks for semantic segmentation</a:t>
            </a:r>
            <a:r>
              <a:rPr lang="en-GB" dirty="0"/>
              <a:t>." </a:t>
            </a:r>
            <a:r>
              <a:rPr lang="en-GB" i="1" dirty="0"/>
              <a:t>Proceedings of the IEEE conference on computer vision and pattern recognition</a:t>
            </a:r>
            <a:r>
              <a:rPr lang="en-GB" dirty="0"/>
              <a:t>. 2015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r>
              <a:rPr lang="en-GB" dirty="0" err="1"/>
              <a:t>Ronneberger</a:t>
            </a:r>
            <a:r>
              <a:rPr lang="en-GB" dirty="0"/>
              <a:t>, Olaf, Philipp Fischer, and Thomas </a:t>
            </a:r>
            <a:r>
              <a:rPr lang="en-GB" dirty="0" err="1"/>
              <a:t>Brox</a:t>
            </a:r>
            <a:r>
              <a:rPr lang="en-GB" dirty="0"/>
              <a:t>. "</a:t>
            </a:r>
            <a:r>
              <a:rPr lang="en-GB" b="1" dirty="0"/>
              <a:t>U-net: Convolutional networks for biomedical image segmentation.</a:t>
            </a:r>
            <a:r>
              <a:rPr lang="en-GB" dirty="0"/>
              <a:t>" </a:t>
            </a:r>
            <a:r>
              <a:rPr lang="en-GB" i="1" dirty="0"/>
              <a:t>International Conference on Medical image computing and computer-assisted intervention</a:t>
            </a:r>
            <a:r>
              <a:rPr lang="en-GB" dirty="0"/>
              <a:t>. Springer, Cham, 2015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r>
              <a:rPr lang="en-GB" dirty="0" err="1"/>
              <a:t>Jégou</a:t>
            </a:r>
            <a:r>
              <a:rPr lang="en-GB" dirty="0"/>
              <a:t>, Simon, et al. "</a:t>
            </a:r>
            <a:r>
              <a:rPr lang="en-GB" b="1" dirty="0"/>
              <a:t>The one hundred layers tiramisu: Fully convolutional </a:t>
            </a:r>
            <a:r>
              <a:rPr lang="en-GB" b="1" dirty="0" err="1"/>
              <a:t>densenets</a:t>
            </a:r>
            <a:r>
              <a:rPr lang="en-GB" b="1" dirty="0"/>
              <a:t> for semantic segmentation.</a:t>
            </a:r>
            <a:r>
              <a:rPr lang="en-GB" dirty="0"/>
              <a:t>" </a:t>
            </a:r>
            <a:r>
              <a:rPr lang="en-GB" i="1" dirty="0"/>
              <a:t>Proceedings of the IEEE conference on computer vision and pattern recognition workshops</a:t>
            </a:r>
            <a:r>
              <a:rPr lang="en-GB" dirty="0"/>
              <a:t>. 2017.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51544" y="5167241"/>
            <a:ext cx="65653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hlinkClick r:id="rId2"/>
              </a:rPr>
              <a:t>https://beyondminds.ai/a-simple-guide-to-semantic-segmentation/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1167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Object localization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object is this image and where is this object located in the image?</a:t>
            </a:r>
            <a:endParaRPr lang="en-GB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12" y="2955300"/>
            <a:ext cx="3264988" cy="2880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851528" y="3387347"/>
            <a:ext cx="2520280" cy="1944216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1998095" y="5949280"/>
            <a:ext cx="683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CAT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821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Object localization</a:t>
            </a:r>
            <a:endParaRPr lang="en-GB" dirty="0"/>
          </a:p>
        </p:txBody>
      </p:sp>
      <p:pic>
        <p:nvPicPr>
          <p:cNvPr id="33794" name="Picture 2" descr="https://gblobscdn.gitbook.com/assets%2F-LvMRntv-nKvtl7WOpCz%2F-LvMRp9FltcwEeVxPYFs%2F-LvMRqhQOGHwE0Sjd29J%2FLocalizationRegression2.png?alt=m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76" y="1818504"/>
            <a:ext cx="8956688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3336" y="6381328"/>
            <a:ext cx="92945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/>
              <a:t>Image source: </a:t>
            </a:r>
            <a:r>
              <a:rPr lang="en-GB" sz="1200" dirty="0" smtClean="0">
                <a:hlinkClick r:id="rId3"/>
              </a:rPr>
              <a:t>https://leonardoaraujosantos.gitbook.io/artificial-inteligence/machine_learning/deep_learning/object_localization_and_detection</a:t>
            </a:r>
            <a:r>
              <a:rPr lang="en-GB" sz="1200" dirty="0" smtClean="0"/>
              <a:t> 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7526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7499D364B5CBC4F8CB61B7C9DD82C50" ma:contentTypeVersion="2" ma:contentTypeDescription="Create a new document." ma:contentTypeScope="" ma:versionID="82f5f4d919f5199148ba6f3e9acc9f09">
  <xsd:schema xmlns:xsd="http://www.w3.org/2001/XMLSchema" xmlns:xs="http://www.w3.org/2001/XMLSchema" xmlns:p="http://schemas.microsoft.com/office/2006/metadata/properties" xmlns:ns2="003519e6-1151-47e3-af62-b6c7058ddb98" targetNamespace="http://schemas.microsoft.com/office/2006/metadata/properties" ma:root="true" ma:fieldsID="cbd0a4982075ec02ed8e17f4f7bf3e06" ns2:_="">
    <xsd:import namespace="003519e6-1151-47e3-af62-b6c7058ddb9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3519e6-1151-47e3-af62-b6c7058ddb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27E9AED-DA89-4D90-BD2E-92844A3A9B7A}"/>
</file>

<file path=customXml/itemProps2.xml><?xml version="1.0" encoding="utf-8"?>
<ds:datastoreItem xmlns:ds="http://schemas.openxmlformats.org/officeDocument/2006/customXml" ds:itemID="{BB0CEDCB-534E-4126-825D-B127344E8701}"/>
</file>

<file path=customXml/itemProps3.xml><?xml version="1.0" encoding="utf-8"?>
<ds:datastoreItem xmlns:ds="http://schemas.openxmlformats.org/officeDocument/2006/customXml" ds:itemID="{AC29552F-BB74-40D2-B3DB-FBFE45772241}"/>
</file>

<file path=docProps/app.xml><?xml version="1.0" encoding="utf-8"?>
<Properties xmlns="http://schemas.openxmlformats.org/officeDocument/2006/extended-properties" xmlns:vt="http://schemas.openxmlformats.org/officeDocument/2006/docPropsVTypes">
  <TotalTime>4525</TotalTime>
  <Words>1102</Words>
  <Application>Microsoft Office PowerPoint</Application>
  <PresentationFormat>On-screen Show (4:3)</PresentationFormat>
  <Paragraphs>181</Paragraphs>
  <Slides>53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Office Theme</vt:lpstr>
      <vt:lpstr>Computer Vision and Deep Learning</vt:lpstr>
      <vt:lpstr>Semantic segmentation metrics</vt:lpstr>
      <vt:lpstr>Semantic segmentation metrics</vt:lpstr>
      <vt:lpstr>Semantic segmentation metrics</vt:lpstr>
      <vt:lpstr>Semantic segmentation Examples</vt:lpstr>
      <vt:lpstr>Semantic segmentation Examples</vt:lpstr>
      <vt:lpstr>PowerPoint Presentation</vt:lpstr>
      <vt:lpstr>Object localization</vt:lpstr>
      <vt:lpstr>Object localization</vt:lpstr>
      <vt:lpstr>Object localization</vt:lpstr>
      <vt:lpstr>Object detection</vt:lpstr>
      <vt:lpstr>Object detection without proposals</vt:lpstr>
      <vt:lpstr>PowerPoint Presentation</vt:lpstr>
      <vt:lpstr>Convolutional implementation of sliding windows</vt:lpstr>
      <vt:lpstr>Convolutional implementation of sliding windows</vt:lpstr>
      <vt:lpstr>Convolutional implementation of sliding windows</vt:lpstr>
      <vt:lpstr>YOLO You only look once</vt:lpstr>
      <vt:lpstr>YOLO Anchor boxes</vt:lpstr>
      <vt:lpstr>PowerPoint Presentation</vt:lpstr>
      <vt:lpstr>PowerPoint Presentation</vt:lpstr>
      <vt:lpstr>PowerPoint Presentation</vt:lpstr>
      <vt:lpstr>YOLO Non maximum suppression </vt:lpstr>
      <vt:lpstr>YOLO Loss function</vt:lpstr>
      <vt:lpstr>Proposal based object detection</vt:lpstr>
      <vt:lpstr>R-CNN Region-based Convolutional Network, 2014</vt:lpstr>
      <vt:lpstr>R-CNN Region-based Convolutional Network, 2014</vt:lpstr>
      <vt:lpstr>R-CNN Region-based Convolutional Network, 2014</vt:lpstr>
      <vt:lpstr>R-CNN Region-based Convolutional Network, 2014</vt:lpstr>
      <vt:lpstr>R-CNN Region-based Convolutional Network, 2014</vt:lpstr>
      <vt:lpstr>R-CNN</vt:lpstr>
      <vt:lpstr>Fast RCNN</vt:lpstr>
      <vt:lpstr>Fast R-CNN</vt:lpstr>
      <vt:lpstr>Fast R-CNN</vt:lpstr>
      <vt:lpstr>Fast R-CNN</vt:lpstr>
      <vt:lpstr>Roi Pooling</vt:lpstr>
      <vt:lpstr>Roi Pooling</vt:lpstr>
      <vt:lpstr>Roi Pooling</vt:lpstr>
      <vt:lpstr>Roi Pooling</vt:lpstr>
      <vt:lpstr>ROI Pooling example</vt:lpstr>
      <vt:lpstr>Fast RCNN</vt:lpstr>
      <vt:lpstr>Faster-RCNN</vt:lpstr>
      <vt:lpstr>Region proposal network</vt:lpstr>
      <vt:lpstr>PowerPoint Presentation</vt:lpstr>
      <vt:lpstr>Faster RCNN  Loss</vt:lpstr>
      <vt:lpstr>PowerPoint Presentation</vt:lpstr>
      <vt:lpstr>Object detectors</vt:lpstr>
      <vt:lpstr>Object detectors</vt:lpstr>
      <vt:lpstr>PowerPoint Presentation</vt:lpstr>
      <vt:lpstr>Evaluation metrics for object detection</vt:lpstr>
      <vt:lpstr>PowerPoint Presentation</vt:lpstr>
      <vt:lpstr>Evaluation metrics for object detection</vt:lpstr>
      <vt:lpstr>Evaluation metrics for object detection AP</vt:lpstr>
      <vt:lpstr>Evaluation metrics for object detection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 and Deep Learning</dc:title>
  <dc:creator>diana</dc:creator>
  <cp:lastModifiedBy>diana</cp:lastModifiedBy>
  <cp:revision>380</cp:revision>
  <dcterms:created xsi:type="dcterms:W3CDTF">2020-11-21T08:27:44Z</dcterms:created>
  <dcterms:modified xsi:type="dcterms:W3CDTF">2021-12-02T17:03:18Z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0x01010027499D364B5CBC4F8CB61B7C9DD82C50</vt:lpwstr>
  </property>
</Properties>
</file>

<file path=docProps/thumbnail.jpeg>
</file>